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ijAVOYmb9arK5J48etp4cFz9x5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안녕하십니까 5조 팀장 노영지입니다. 지금부터 저희 서비스 맛.돈.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발표를 시작하겠습니다.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결과는 다음과 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목표 물건을 사기 위해 오늘 하루 써야 하는 금액이 정해져 있는데,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넘었는지, 잘 지켰는지 에 대한 여부를 다음과 같이 보여줍니다.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통해 유저는 자신이 앞으로 얼마나 아껴야 하는지 알 수 있습니다.</a:t>
            </a:r>
            <a:endParaRPr/>
          </a:p>
        </p:txBody>
      </p:sp>
      <p:sp>
        <p:nvSpPr>
          <p:cNvPr id="293" name="Google Shape;29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토대로 저희의 알고리즘을 적용해 나온 맛집 TOP 5결과를 보여줍니다.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클릭하면 상세 내용을 확인할 수 있고, 부족한 데이터는 추가 검색을 통해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 외에도, 히스토리를 통해 자신의 지출 내역을 한 눈에 확인할 수 있습니다.</a:t>
            </a:r>
            <a:endParaRPr/>
          </a:p>
        </p:txBody>
      </p:sp>
      <p:sp>
        <p:nvSpPr>
          <p:cNvPr id="341" name="Google Shape;34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마지막으로 다음과 같이 달성률을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식비 아껴서 마세라티, 사기 금방 할 수 있겠죠?</a:t>
            </a:r>
            <a:endParaRPr/>
          </a:p>
        </p:txBody>
      </p:sp>
      <p:sp>
        <p:nvSpPr>
          <p:cNvPr id="363" name="Google Shape;36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마지막으로, 기술 소개입니다.</a:t>
            </a:r>
            <a:r>
              <a:rPr lang="ko-KR" sz="12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서베이에서 받아온 유저 취향을 활용해 협업 필터링 알고리즘 </a:t>
            </a:r>
            <a:r>
              <a:rPr lang="ko-KR"/>
              <a:t>중 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matrix factorization, 즉 행렬분해를</a:t>
            </a:r>
            <a:r>
              <a:rPr lang="ko-KR" sz="1200"/>
              <a:t> 적용했습니다.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이는 평점 행렬을 두 개의 행렬로 분해하고, 다시 곱하여 단일 행렬을 계산해, 유저가 남기지 않은 스토어의 평점까지 예측해서 채워주는 방법입니다.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이 알고리즘을 통해서 나온 결과값으로 유저의 취향과 가장 유사한 음식점을 추천해주었습니다.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다음은 FullPage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킬링타임용 페이지 특성에 맞춰 모바일, 웹 모두에서 아래로 내리면 페이지 이동이 가능하게 구현했습니다.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나아가 앞, 옆 등 자유자재로 이동할 수 있고, 모두 SPA로 구현해 새로고침 없이 렌더링이 가능한 페이지를 구현했습니다.</a:t>
            </a:r>
            <a:endParaRPr/>
          </a:p>
        </p:txBody>
      </p:sp>
      <p:sp>
        <p:nvSpPr>
          <p:cNvPr id="402" name="Google Shape;40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저희가 생각하는 추후 개발 서비스는,  서비스 랭킹 구현, 다양한 가계부 기능 추가, 웹 디자인 개선입니다.</a:t>
            </a:r>
            <a:endParaRPr/>
          </a:p>
        </p:txBody>
      </p:sp>
      <p:sp>
        <p:nvSpPr>
          <p:cNvPr id="413" name="Google Shape;41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다함께 고생한 저희 팀 소개를 하고 발표를 마치겠습니다.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프론트 총괄 노영지, API 구현 김은수, DB 모델링 박민기, 서버/알고리즘 정병학, 크롤링/알고리즘 홍수경 이었습니다.</a:t>
            </a:r>
            <a:endParaRPr/>
          </a:p>
        </p:txBody>
      </p:sp>
      <p:sp>
        <p:nvSpPr>
          <p:cNvPr id="440" name="Google Shape;44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감사합니다.</a:t>
            </a:r>
            <a:endParaRPr/>
          </a:p>
        </p:txBody>
      </p:sp>
      <p:sp>
        <p:nvSpPr>
          <p:cNvPr id="472" name="Google Shape;47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저희의 목차는 다음과 같습니다. </a:t>
            </a:r>
            <a:endParaRPr/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여러분 코로나 때문에 집에만 있어 심심하지 않으셨나요? 최근 집에 머무는 시간이 늘어나면서 MBTI 검사, 심리테스트 등 가벼운 웹이 유행하기 시작했습니다.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이러한 웹의 특징을 활용해 재미있는 킬링타임용 서비스가 있으면 좋겠다고 생각했습니다.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하지만, 킬링타임 뿐 만이 아니라 뭔가 이득과 보상을 얻는 시스템이면 좋겠다고 생각했습니다.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결과, 이 기회에 소비를 줄여 원하는 물건을 살 수 있게 해주고 싶었습니다.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나아가 이를 종합적으로 분석해 사용자 맞춤 맛집을 추천해주면 좋겠다고 생각했습니다.</a:t>
            </a:r>
            <a:endParaRPr/>
          </a:p>
        </p:txBody>
      </p:sp>
      <p:sp>
        <p:nvSpPr>
          <p:cNvPr id="132" name="Google Shape;13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이렇게 탄생한 서비스가 맛돈 입니다. 다시 한 번 간단히 정리하면,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맛돈은 식비를 줄여 원하는 물건을 구입할 수 있게 도와줍니다.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또한, 가계부처럼 내역을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나아가, 목표 금액을 달성할 수 있도록 맞춤형 맛집을 추천해드립니다.</a:t>
            </a:r>
            <a:endParaRPr/>
          </a:p>
        </p:txBody>
      </p:sp>
      <p:sp>
        <p:nvSpPr>
          <p:cNvPr id="154" name="Google Shape;15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기술 스택은 다음과 같습니다. 대부분 동일한 기술 스택이니 넘어가겠습니다.</a:t>
            </a:r>
            <a:endParaRPr/>
          </a:p>
        </p:txBody>
      </p:sp>
      <p:sp>
        <p:nvSpPr>
          <p:cNvPr id="170" name="Google Shape;17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서비스 시연입니다.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유저는 굳이 일반적인 회원가입 과정을 거칠 필요가 없고,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소셜 회원가입/로그인을 통해 간편하게 회원가입과 로그인이 가능합니다.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저희는 카카오 로그인을 구현했습니다.</a:t>
            </a:r>
            <a:endParaRPr/>
          </a:p>
        </p:txBody>
      </p:sp>
      <p:sp>
        <p:nvSpPr>
          <p:cNvPr id="199" name="Google Shape;19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회원가입을 한 유저는 다음과 같이 음식 취향 Survey를 하고, 한 달 식비를 입력합니다.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/>
              <a:t>이는 회원 가입한 유저에 한해 최초 한 번만 실행되며, 추후에 알고리즘에 활용됩니다.</a:t>
            </a:r>
            <a:endParaRPr/>
          </a:p>
        </p:txBody>
      </p:sp>
      <p:sp>
        <p:nvSpPr>
          <p:cNvPr id="220" name="Google Shape;22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로그인 후 회원 정보 수정 페이지에 가면 기본으로 설정되어 있는 에어팟 프로를 변경해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자신이 원하는 물건 명과 사진을 등록할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이는 다음과 같이 언제든지 수정이 가능합니다.</a:t>
            </a:r>
            <a:endParaRPr/>
          </a:p>
        </p:txBody>
      </p:sp>
      <p:sp>
        <p:nvSpPr>
          <p:cNvPr id="244" name="Google Shape;24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보통 로그인 한 유저는, 처음에 이 화면을 접하게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본인이 오늘 먹은 식비를 입력하면, 이를 계산해 결과를 알려줍니다.</a:t>
            </a:r>
            <a:endParaRPr/>
          </a:p>
        </p:txBody>
      </p:sp>
      <p:sp>
        <p:nvSpPr>
          <p:cNvPr id="268" name="Google Shape;26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6.jpg"/><Relationship Id="rId7" Type="http://schemas.openxmlformats.org/officeDocument/2006/relationships/image" Target="../media/image23.jpg"/><Relationship Id="rId8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1" Type="http://schemas.openxmlformats.org/officeDocument/2006/relationships/image" Target="../media/image25.png"/><Relationship Id="rId10" Type="http://schemas.openxmlformats.org/officeDocument/2006/relationships/image" Target="../media/image10.png"/><Relationship Id="rId12" Type="http://schemas.openxmlformats.org/officeDocument/2006/relationships/image" Target="../media/image11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3157172" y="2843944"/>
            <a:ext cx="5926016" cy="861646"/>
          </a:xfrm>
          <a:prstGeom prst="roundRect">
            <a:avLst>
              <a:gd fmla="val 16667" name="adj"/>
            </a:avLst>
          </a:prstGeom>
          <a:solidFill>
            <a:srgbClr val="FF97BD"/>
          </a:solidFill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101486" y="2778368"/>
            <a:ext cx="5925900" cy="86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7774978" y="2282489"/>
            <a:ext cx="141676" cy="186968"/>
          </a:xfrm>
          <a:custGeom>
            <a:rect b="b" l="l" r="r" t="t"/>
            <a:pathLst>
              <a:path extrusionOk="0" h="12286" w="931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8738467" y="2317961"/>
            <a:ext cx="170716" cy="149410"/>
          </a:xfrm>
          <a:custGeom>
            <a:rect b="b" l="l" r="r" t="t"/>
            <a:pathLst>
              <a:path extrusionOk="0" h="392491" w="448462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8248111" y="2301054"/>
            <a:ext cx="172500" cy="152938"/>
          </a:xfrm>
          <a:custGeom>
            <a:rect b="b" l="l" r="r" t="t"/>
            <a:pathLst>
              <a:path extrusionOk="0" h="3097" w="3491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7144084" y="2207974"/>
            <a:ext cx="318487" cy="318487"/>
            <a:chOff x="8794017" y="404402"/>
            <a:chExt cx="396000" cy="396000"/>
          </a:xfrm>
        </p:grpSpPr>
        <p:sp>
          <p:nvSpPr>
            <p:cNvPr id="95" name="Google Shape;95;p1"/>
            <p:cNvSpPr/>
            <p:nvPr/>
          </p:nvSpPr>
          <p:spPr>
            <a:xfrm>
              <a:off x="8794017" y="404402"/>
              <a:ext cx="396000" cy="396000"/>
            </a:xfrm>
            <a:prstGeom prst="roundRect">
              <a:avLst>
                <a:gd fmla="val 16667" name="adj"/>
              </a:avLst>
            </a:prstGeom>
            <a:solidFill>
              <a:srgbClr val="FF97BD"/>
            </a:solidFill>
            <a:ln>
              <a:noFill/>
            </a:ln>
          </p:spPr>
          <p:txBody>
            <a:bodyPr anchorCtr="0" anchor="ctr" bIns="45700" lIns="12600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96" name="Google Shape;96;p1"/>
            <p:cNvGrpSpPr/>
            <p:nvPr/>
          </p:nvGrpSpPr>
          <p:grpSpPr>
            <a:xfrm>
              <a:off x="8877345" y="517817"/>
              <a:ext cx="229344" cy="182438"/>
              <a:chOff x="6124" y="305"/>
              <a:chExt cx="841" cy="669"/>
            </a:xfrm>
          </p:grpSpPr>
          <p:sp>
            <p:nvSpPr>
              <p:cNvPr id="97" name="Google Shape;97;p1"/>
              <p:cNvSpPr/>
              <p:nvPr/>
            </p:nvSpPr>
            <p:spPr>
              <a:xfrm>
                <a:off x="6244" y="440"/>
                <a:ext cx="601" cy="534"/>
              </a:xfrm>
              <a:custGeom>
                <a:rect b="b" l="l" r="r" t="t"/>
                <a:pathLst>
                  <a:path extrusionOk="0" h="1602" w="18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" name="Google Shape;98;p1"/>
              <p:cNvSpPr/>
              <p:nvPr/>
            </p:nvSpPr>
            <p:spPr>
              <a:xfrm>
                <a:off x="6124" y="305"/>
                <a:ext cx="841" cy="394"/>
              </a:xfrm>
              <a:custGeom>
                <a:rect b="b" l="l" r="r" t="t"/>
                <a:pathLst>
                  <a:path extrusionOk="0" h="1181" w="2522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99" name="Google Shape;99;p1"/>
          <p:cNvSpPr/>
          <p:nvPr/>
        </p:nvSpPr>
        <p:spPr>
          <a:xfrm>
            <a:off x="8849977" y="2178242"/>
            <a:ext cx="177525" cy="177525"/>
          </a:xfrm>
          <a:prstGeom prst="ellipse">
            <a:avLst/>
          </a:prstGeom>
          <a:solidFill>
            <a:srgbClr val="FF97BD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7916654" y="5281981"/>
            <a:ext cx="3576271" cy="966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 1반 5조</a:t>
            </a:r>
            <a:endParaRPr b="1" sz="1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노영지 김은수 박민기 정병학 홍수경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1513575" y="1714500"/>
            <a:ext cx="2906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3101600" y="2778375"/>
            <a:ext cx="59259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43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43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</a:t>
            </a:r>
            <a:r>
              <a:rPr b="1" lang="ko-KR" sz="43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 찾고 </a:t>
            </a:r>
            <a:r>
              <a:rPr b="1" lang="ko-KR" sz="43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돈</a:t>
            </a:r>
            <a:r>
              <a:rPr b="1" lang="ko-KR" sz="43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 찾자</a:t>
            </a:r>
            <a:endParaRPr sz="23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10"/>
          <p:cNvGrpSpPr/>
          <p:nvPr/>
        </p:nvGrpSpPr>
        <p:grpSpPr>
          <a:xfrm>
            <a:off x="1020684" y="396901"/>
            <a:ext cx="433151" cy="430824"/>
            <a:chOff x="1229783" y="2397150"/>
            <a:chExt cx="433151" cy="430824"/>
          </a:xfrm>
        </p:grpSpPr>
        <p:sp>
          <p:nvSpPr>
            <p:cNvPr id="297" name="Google Shape;297;p10"/>
            <p:cNvSpPr/>
            <p:nvPr/>
          </p:nvSpPr>
          <p:spPr>
            <a:xfrm>
              <a:off x="1229783" y="2426678"/>
              <a:ext cx="415567" cy="401296"/>
            </a:xfrm>
            <a:prstGeom prst="ellipse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1279903" y="2397150"/>
              <a:ext cx="383031" cy="430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9" name="Google Shape;299;p10"/>
          <p:cNvSpPr/>
          <p:nvPr/>
        </p:nvSpPr>
        <p:spPr>
          <a:xfrm rot="5400000">
            <a:off x="-1287762" y="3573716"/>
            <a:ext cx="4805400" cy="266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1248290" y="1372050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0"/>
          <p:cNvSpPr/>
          <p:nvPr/>
        </p:nvSpPr>
        <p:spPr>
          <a:xfrm rot="5400000">
            <a:off x="-319670" y="2734026"/>
            <a:ext cx="2858100" cy="163500"/>
          </a:xfrm>
          <a:prstGeom prst="roundRect">
            <a:avLst>
              <a:gd fmla="val 50000" name="adj"/>
            </a:avLst>
          </a:prstGeom>
          <a:solidFill>
            <a:srgbClr val="FF97B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1248290" y="199526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추가정보입력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1248290" y="2618488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회원정보수정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1259495" y="324170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하루식비입력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1259495" y="3864926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금액결과확인</a:t>
            </a:r>
            <a:endParaRPr sz="8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1287689" y="4488145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1248290" y="510902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1259497" y="572990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서비스 시연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0" name="Google Shape;31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125" y="1506875"/>
            <a:ext cx="7824299" cy="433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0"/>
          <p:cNvSpPr/>
          <p:nvPr/>
        </p:nvSpPr>
        <p:spPr>
          <a:xfrm>
            <a:off x="3019925" y="1506863"/>
            <a:ext cx="7936200" cy="44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0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11"/>
          <p:cNvGrpSpPr/>
          <p:nvPr/>
        </p:nvGrpSpPr>
        <p:grpSpPr>
          <a:xfrm>
            <a:off x="1020684" y="396901"/>
            <a:ext cx="433151" cy="430824"/>
            <a:chOff x="1229783" y="2397150"/>
            <a:chExt cx="433151" cy="430824"/>
          </a:xfrm>
        </p:grpSpPr>
        <p:sp>
          <p:nvSpPr>
            <p:cNvPr id="321" name="Google Shape;321;p11"/>
            <p:cNvSpPr/>
            <p:nvPr/>
          </p:nvSpPr>
          <p:spPr>
            <a:xfrm>
              <a:off x="1229783" y="2426678"/>
              <a:ext cx="415567" cy="401296"/>
            </a:xfrm>
            <a:prstGeom prst="ellipse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1279903" y="2397150"/>
              <a:ext cx="383031" cy="430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23" name="Google Shape;323;p11"/>
          <p:cNvSpPr/>
          <p:nvPr/>
        </p:nvSpPr>
        <p:spPr>
          <a:xfrm rot="5400000">
            <a:off x="-1287762" y="3573716"/>
            <a:ext cx="4805400" cy="266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11"/>
          <p:cNvSpPr/>
          <p:nvPr/>
        </p:nvSpPr>
        <p:spPr>
          <a:xfrm>
            <a:off x="1248290" y="1372050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11"/>
          <p:cNvSpPr/>
          <p:nvPr/>
        </p:nvSpPr>
        <p:spPr>
          <a:xfrm rot="5400000">
            <a:off x="-593119" y="3007476"/>
            <a:ext cx="3405000" cy="163500"/>
          </a:xfrm>
          <a:prstGeom prst="roundRect">
            <a:avLst>
              <a:gd fmla="val 50000" name="adj"/>
            </a:avLst>
          </a:prstGeom>
          <a:solidFill>
            <a:srgbClr val="FF97B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1248290" y="199526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추가정보입력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1"/>
          <p:cNvSpPr/>
          <p:nvPr/>
        </p:nvSpPr>
        <p:spPr>
          <a:xfrm>
            <a:off x="1248290" y="2618488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회원정보수정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1259495" y="324170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하루식비입력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1259495" y="3864926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금액결과확인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1287689" y="4488145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맛집결과확인</a:t>
            </a:r>
            <a:endParaRPr sz="8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1248290" y="510902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1259497" y="572990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11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서비스 시연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125" y="1506875"/>
            <a:ext cx="7795727" cy="4322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1"/>
          <p:cNvSpPr/>
          <p:nvPr/>
        </p:nvSpPr>
        <p:spPr>
          <a:xfrm>
            <a:off x="3084200" y="1506875"/>
            <a:ext cx="7795800" cy="44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1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1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2"/>
          <p:cNvSpPr/>
          <p:nvPr/>
        </p:nvSpPr>
        <p:spPr>
          <a:xfrm>
            <a:off x="1020684" y="426429"/>
            <a:ext cx="415567" cy="401296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p12"/>
          <p:cNvSpPr/>
          <p:nvPr/>
        </p:nvSpPr>
        <p:spPr>
          <a:xfrm rot="5400000">
            <a:off x="-1287762" y="3573716"/>
            <a:ext cx="4805400" cy="266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1248290" y="1372050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12"/>
          <p:cNvSpPr/>
          <p:nvPr/>
        </p:nvSpPr>
        <p:spPr>
          <a:xfrm rot="5400000">
            <a:off x="-881419" y="3295776"/>
            <a:ext cx="3981600" cy="163500"/>
          </a:xfrm>
          <a:prstGeom prst="roundRect">
            <a:avLst>
              <a:gd fmla="val 50000" name="adj"/>
            </a:avLst>
          </a:prstGeom>
          <a:solidFill>
            <a:srgbClr val="FF97B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1248290" y="199526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추가정보입력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1248290" y="2618488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회원정보수정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1259495" y="324170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하루식비입력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1259495" y="3864926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금액결과확인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12"/>
          <p:cNvSpPr/>
          <p:nvPr/>
        </p:nvSpPr>
        <p:spPr>
          <a:xfrm>
            <a:off x="1287689" y="4488145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2"/>
          <p:cNvSpPr/>
          <p:nvPr/>
        </p:nvSpPr>
        <p:spPr>
          <a:xfrm>
            <a:off x="1248290" y="510902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8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2"/>
          <p:cNvSpPr/>
          <p:nvPr/>
        </p:nvSpPr>
        <p:spPr>
          <a:xfrm>
            <a:off x="1259497" y="572990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서비스 시연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6" name="Google Shape;35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200" y="1499400"/>
            <a:ext cx="7795801" cy="441535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2"/>
          <p:cNvSpPr/>
          <p:nvPr/>
        </p:nvSpPr>
        <p:spPr>
          <a:xfrm>
            <a:off x="3084200" y="1506875"/>
            <a:ext cx="7795800" cy="44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2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13"/>
          <p:cNvGrpSpPr/>
          <p:nvPr/>
        </p:nvGrpSpPr>
        <p:grpSpPr>
          <a:xfrm>
            <a:off x="1020684" y="396901"/>
            <a:ext cx="433151" cy="430824"/>
            <a:chOff x="1229783" y="2397150"/>
            <a:chExt cx="433151" cy="430824"/>
          </a:xfrm>
        </p:grpSpPr>
        <p:sp>
          <p:nvSpPr>
            <p:cNvPr id="367" name="Google Shape;367;p13"/>
            <p:cNvSpPr/>
            <p:nvPr/>
          </p:nvSpPr>
          <p:spPr>
            <a:xfrm>
              <a:off x="1229783" y="2426678"/>
              <a:ext cx="415567" cy="401296"/>
            </a:xfrm>
            <a:prstGeom prst="ellipse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1279903" y="2397150"/>
              <a:ext cx="383031" cy="430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69" name="Google Shape;369;p13"/>
          <p:cNvSpPr/>
          <p:nvPr/>
        </p:nvSpPr>
        <p:spPr>
          <a:xfrm rot="5400000">
            <a:off x="-1287762" y="3573716"/>
            <a:ext cx="4805400" cy="266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13"/>
          <p:cNvSpPr/>
          <p:nvPr/>
        </p:nvSpPr>
        <p:spPr>
          <a:xfrm>
            <a:off x="1248290" y="1372050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13"/>
          <p:cNvSpPr/>
          <p:nvPr/>
        </p:nvSpPr>
        <p:spPr>
          <a:xfrm rot="5400000">
            <a:off x="-1191920" y="3606276"/>
            <a:ext cx="4602600" cy="163500"/>
          </a:xfrm>
          <a:prstGeom prst="roundRect">
            <a:avLst>
              <a:gd fmla="val 50000" name="adj"/>
            </a:avLst>
          </a:prstGeom>
          <a:solidFill>
            <a:srgbClr val="FF97B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13"/>
          <p:cNvSpPr/>
          <p:nvPr/>
        </p:nvSpPr>
        <p:spPr>
          <a:xfrm>
            <a:off x="1248290" y="199526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추가정보입력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13"/>
          <p:cNvSpPr/>
          <p:nvPr/>
        </p:nvSpPr>
        <p:spPr>
          <a:xfrm>
            <a:off x="1248290" y="2618488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회원정보수정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13"/>
          <p:cNvSpPr/>
          <p:nvPr/>
        </p:nvSpPr>
        <p:spPr>
          <a:xfrm>
            <a:off x="1259495" y="324170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하루식비입력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13"/>
          <p:cNvSpPr/>
          <p:nvPr/>
        </p:nvSpPr>
        <p:spPr>
          <a:xfrm>
            <a:off x="1259495" y="3864926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금액결과확인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13"/>
          <p:cNvSpPr/>
          <p:nvPr/>
        </p:nvSpPr>
        <p:spPr>
          <a:xfrm>
            <a:off x="1287689" y="4488145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13"/>
          <p:cNvSpPr/>
          <p:nvPr/>
        </p:nvSpPr>
        <p:spPr>
          <a:xfrm>
            <a:off x="1248290" y="510902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13"/>
          <p:cNvSpPr/>
          <p:nvPr/>
        </p:nvSpPr>
        <p:spPr>
          <a:xfrm>
            <a:off x="1259497" y="572990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</a:t>
            </a:r>
            <a:endParaRPr sz="8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13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서비스 시연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0" name="Google Shape;3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500" y="1506863"/>
            <a:ext cx="7739101" cy="429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3"/>
          <p:cNvSpPr/>
          <p:nvPr/>
        </p:nvSpPr>
        <p:spPr>
          <a:xfrm>
            <a:off x="3084200" y="1506875"/>
            <a:ext cx="7795800" cy="44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3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13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524" y="1441150"/>
            <a:ext cx="9629954" cy="541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4"/>
          <p:cNvSpPr/>
          <p:nvPr/>
        </p:nvSpPr>
        <p:spPr>
          <a:xfrm>
            <a:off x="1020684" y="426429"/>
            <a:ext cx="415567" cy="401296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p14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기술 소개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14"/>
          <p:cNvSpPr/>
          <p:nvPr/>
        </p:nvSpPr>
        <p:spPr>
          <a:xfrm>
            <a:off x="1474656" y="1113544"/>
            <a:ext cx="36567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협업 필터링 알고리즘</a:t>
            </a:r>
            <a:endParaRPr sz="20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추천 알고리즘, 내 취향을 어떻게 그렇게 잘 알아? : 허브줌" id="393" name="Google Shape;39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7057" y="1778589"/>
            <a:ext cx="4775210" cy="397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4"/>
          <p:cNvSpPr txBox="1"/>
          <p:nvPr/>
        </p:nvSpPr>
        <p:spPr>
          <a:xfrm>
            <a:off x="7965629" y="3465718"/>
            <a:ext cx="21772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+  평점  + 가격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14"/>
          <p:cNvSpPr txBox="1"/>
          <p:nvPr/>
        </p:nvSpPr>
        <p:spPr>
          <a:xfrm>
            <a:off x="1719519" y="3465718"/>
            <a:ext cx="21772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 취향  +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14"/>
          <p:cNvSpPr txBox="1"/>
          <p:nvPr/>
        </p:nvSpPr>
        <p:spPr>
          <a:xfrm>
            <a:off x="10173396" y="3465718"/>
            <a:ext cx="21772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= 결과</a:t>
            </a:r>
            <a:endParaRPr b="1" sz="20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14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14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/>
          <p:cNvSpPr/>
          <p:nvPr/>
        </p:nvSpPr>
        <p:spPr>
          <a:xfrm>
            <a:off x="1020684" y="426429"/>
            <a:ext cx="415567" cy="401296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15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기술 소개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15"/>
          <p:cNvSpPr/>
          <p:nvPr/>
        </p:nvSpPr>
        <p:spPr>
          <a:xfrm>
            <a:off x="1530706" y="930494"/>
            <a:ext cx="3656756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React Full Page</a:t>
            </a:r>
            <a:endParaRPr sz="20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7" name="Google Shape;4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927" y="1596126"/>
            <a:ext cx="7917999" cy="43903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8" name="Google Shape;408;p15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15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16"/>
          <p:cNvGrpSpPr/>
          <p:nvPr/>
        </p:nvGrpSpPr>
        <p:grpSpPr>
          <a:xfrm>
            <a:off x="1020684" y="396901"/>
            <a:ext cx="433151" cy="430824"/>
            <a:chOff x="1229783" y="2397150"/>
            <a:chExt cx="433151" cy="430824"/>
          </a:xfrm>
        </p:grpSpPr>
        <p:sp>
          <p:nvSpPr>
            <p:cNvPr id="417" name="Google Shape;417;p16"/>
            <p:cNvSpPr/>
            <p:nvPr/>
          </p:nvSpPr>
          <p:spPr>
            <a:xfrm>
              <a:off x="1229783" y="2426678"/>
              <a:ext cx="415567" cy="401296"/>
            </a:xfrm>
            <a:prstGeom prst="ellipse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1279903" y="2397150"/>
              <a:ext cx="383031" cy="430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9" name="Google Shape;419;p16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추후 개발 서비스 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16"/>
          <p:cNvSpPr/>
          <p:nvPr/>
        </p:nvSpPr>
        <p:spPr>
          <a:xfrm>
            <a:off x="1020684" y="3973097"/>
            <a:ext cx="3048000" cy="1183332"/>
          </a:xfrm>
          <a:prstGeom prst="roundRect">
            <a:avLst>
              <a:gd fmla="val 12000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6"/>
          <p:cNvSpPr/>
          <p:nvPr/>
        </p:nvSpPr>
        <p:spPr>
          <a:xfrm>
            <a:off x="1020684" y="3973097"/>
            <a:ext cx="3048000" cy="275689"/>
          </a:xfrm>
          <a:prstGeom prst="roundRect">
            <a:avLst>
              <a:gd fmla="val 0" name="adj"/>
            </a:avLst>
          </a:prstGeom>
          <a:solidFill>
            <a:srgbClr val="FF9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6"/>
          <p:cNvSpPr/>
          <p:nvPr/>
        </p:nvSpPr>
        <p:spPr>
          <a:xfrm>
            <a:off x="4632225" y="3973097"/>
            <a:ext cx="3048000" cy="1183332"/>
          </a:xfrm>
          <a:prstGeom prst="roundRect">
            <a:avLst>
              <a:gd fmla="val 12000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6"/>
          <p:cNvSpPr/>
          <p:nvPr/>
        </p:nvSpPr>
        <p:spPr>
          <a:xfrm>
            <a:off x="4632225" y="3976630"/>
            <a:ext cx="3048000" cy="275689"/>
          </a:xfrm>
          <a:prstGeom prst="roundRect">
            <a:avLst>
              <a:gd fmla="val 0" name="adj"/>
            </a:avLst>
          </a:prstGeom>
          <a:solidFill>
            <a:srgbClr val="FF9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6"/>
          <p:cNvSpPr/>
          <p:nvPr/>
        </p:nvSpPr>
        <p:spPr>
          <a:xfrm>
            <a:off x="8243766" y="3973097"/>
            <a:ext cx="3048000" cy="1183332"/>
          </a:xfrm>
          <a:prstGeom prst="roundRect">
            <a:avLst>
              <a:gd fmla="val 12000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6"/>
          <p:cNvSpPr/>
          <p:nvPr/>
        </p:nvSpPr>
        <p:spPr>
          <a:xfrm>
            <a:off x="8243766" y="3973097"/>
            <a:ext cx="3048000" cy="275689"/>
          </a:xfrm>
          <a:prstGeom prst="roundRect">
            <a:avLst>
              <a:gd fmla="val 0" name="adj"/>
            </a:avLst>
          </a:prstGeom>
          <a:solidFill>
            <a:srgbClr val="FF97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6"/>
          <p:cNvSpPr/>
          <p:nvPr/>
        </p:nvSpPr>
        <p:spPr>
          <a:xfrm>
            <a:off x="1132266" y="4450935"/>
            <a:ext cx="28210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목표상품 랭킹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16"/>
          <p:cNvSpPr/>
          <p:nvPr/>
        </p:nvSpPr>
        <p:spPr>
          <a:xfrm>
            <a:off x="4842529" y="4452054"/>
            <a:ext cx="261230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가계부 기능 추가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16"/>
          <p:cNvSpPr/>
          <p:nvPr/>
        </p:nvSpPr>
        <p:spPr>
          <a:xfrm>
            <a:off x="1055852" y="1963880"/>
            <a:ext cx="2973912" cy="2009218"/>
          </a:xfrm>
          <a:prstGeom prst="rect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16"/>
          <p:cNvSpPr/>
          <p:nvPr/>
        </p:nvSpPr>
        <p:spPr>
          <a:xfrm>
            <a:off x="4664900" y="1962113"/>
            <a:ext cx="2973912" cy="2009218"/>
          </a:xfrm>
          <a:prstGeom prst="rect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p16"/>
          <p:cNvSpPr/>
          <p:nvPr/>
        </p:nvSpPr>
        <p:spPr>
          <a:xfrm>
            <a:off x="8273265" y="1962113"/>
            <a:ext cx="2973912" cy="2009218"/>
          </a:xfrm>
          <a:prstGeom prst="rect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1" name="Google Shape;43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1156" y="2242724"/>
            <a:ext cx="1357522" cy="1357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2774" y="2129579"/>
            <a:ext cx="1522855" cy="152285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6"/>
          <p:cNvSpPr/>
          <p:nvPr/>
        </p:nvSpPr>
        <p:spPr>
          <a:xfrm>
            <a:off x="8461614" y="4474755"/>
            <a:ext cx="2612303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디자인 </a:t>
            </a:r>
            <a:endParaRPr sz="9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4" name="Google Shape;434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33543" y="2157223"/>
            <a:ext cx="1627403" cy="162740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6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16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7"/>
          <p:cNvSpPr/>
          <p:nvPr/>
        </p:nvSpPr>
        <p:spPr>
          <a:xfrm>
            <a:off x="5259627" y="1388087"/>
            <a:ext cx="1672739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17"/>
          <p:cNvSpPr/>
          <p:nvPr/>
        </p:nvSpPr>
        <p:spPr>
          <a:xfrm>
            <a:off x="1436251" y="5355978"/>
            <a:ext cx="962396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노영지</a:t>
            </a:r>
            <a:endParaRPr b="1"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17"/>
          <p:cNvSpPr/>
          <p:nvPr/>
        </p:nvSpPr>
        <p:spPr>
          <a:xfrm>
            <a:off x="3591871" y="5352319"/>
            <a:ext cx="962396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김은수</a:t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17"/>
          <p:cNvSpPr/>
          <p:nvPr/>
        </p:nvSpPr>
        <p:spPr>
          <a:xfrm>
            <a:off x="5747491" y="5352319"/>
            <a:ext cx="962396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박민기</a:t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17"/>
          <p:cNvSpPr/>
          <p:nvPr/>
        </p:nvSpPr>
        <p:spPr>
          <a:xfrm>
            <a:off x="7726783" y="5352319"/>
            <a:ext cx="962396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정병학</a:t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17"/>
          <p:cNvSpPr/>
          <p:nvPr/>
        </p:nvSpPr>
        <p:spPr>
          <a:xfrm>
            <a:off x="9886515" y="5356783"/>
            <a:ext cx="962396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홍수경</a:t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17"/>
          <p:cNvSpPr/>
          <p:nvPr/>
        </p:nvSpPr>
        <p:spPr>
          <a:xfrm>
            <a:off x="618867" y="502629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소개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50" name="Google Shape;450;p17"/>
          <p:cNvGrpSpPr/>
          <p:nvPr/>
        </p:nvGrpSpPr>
        <p:grpSpPr>
          <a:xfrm>
            <a:off x="1020684" y="396901"/>
            <a:ext cx="433151" cy="430824"/>
            <a:chOff x="1229783" y="2397150"/>
            <a:chExt cx="433151" cy="430824"/>
          </a:xfrm>
        </p:grpSpPr>
        <p:sp>
          <p:nvSpPr>
            <p:cNvPr id="451" name="Google Shape;451;p17"/>
            <p:cNvSpPr/>
            <p:nvPr/>
          </p:nvSpPr>
          <p:spPr>
            <a:xfrm>
              <a:off x="1229783" y="2426678"/>
              <a:ext cx="415567" cy="401296"/>
            </a:xfrm>
            <a:prstGeom prst="ellipse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1279903" y="2397150"/>
              <a:ext cx="383031" cy="430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53" name="Google Shape;45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1960" y="2820278"/>
            <a:ext cx="1647047" cy="22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4695" y="2820278"/>
            <a:ext cx="1647047" cy="22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59225" y="2820278"/>
            <a:ext cx="1696258" cy="226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0804" y="2820278"/>
            <a:ext cx="1798907" cy="2260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3747" y="2813458"/>
            <a:ext cx="1858644" cy="2267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17"/>
          <p:cNvGrpSpPr/>
          <p:nvPr/>
        </p:nvGrpSpPr>
        <p:grpSpPr>
          <a:xfrm>
            <a:off x="4308735" y="1478108"/>
            <a:ext cx="3439905" cy="633311"/>
            <a:chOff x="438236" y="4167723"/>
            <a:chExt cx="3048000" cy="406568"/>
          </a:xfrm>
        </p:grpSpPr>
        <p:sp>
          <p:nvSpPr>
            <p:cNvPr id="459" name="Google Shape;459;p17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fmla="val 0" name="adj"/>
              </a:avLst>
            </a:prstGeom>
            <a:solidFill>
              <a:srgbClr val="FF97BD"/>
            </a:solidFill>
            <a:ln cap="flat" cmpd="sng" w="12700">
              <a:solidFill>
                <a:srgbClr val="FF97B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1880363" y="4443412"/>
              <a:ext cx="163743" cy="130879"/>
            </a:xfrm>
            <a:prstGeom prst="flowChartMerge">
              <a:avLst/>
            </a:prstGeom>
            <a:solidFill>
              <a:srgbClr val="FF97BD"/>
            </a:solidFill>
            <a:ln cap="flat" cmpd="sng" w="12700">
              <a:solidFill>
                <a:srgbClr val="FF97B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97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p17"/>
          <p:cNvSpPr/>
          <p:nvPr/>
        </p:nvSpPr>
        <p:spPr>
          <a:xfrm>
            <a:off x="5177116" y="1581070"/>
            <a:ext cx="1703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 1반 5조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17"/>
          <p:cNvSpPr/>
          <p:nvPr/>
        </p:nvSpPr>
        <p:spPr>
          <a:xfrm>
            <a:off x="1430324" y="5632774"/>
            <a:ext cx="1113354" cy="379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프론트 총괄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17"/>
          <p:cNvSpPr/>
          <p:nvPr/>
        </p:nvSpPr>
        <p:spPr>
          <a:xfrm>
            <a:off x="3667285" y="5632774"/>
            <a:ext cx="1113354" cy="379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REST API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17"/>
          <p:cNvSpPr/>
          <p:nvPr/>
        </p:nvSpPr>
        <p:spPr>
          <a:xfrm>
            <a:off x="5763671" y="5632774"/>
            <a:ext cx="1113354" cy="379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모델링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17"/>
          <p:cNvSpPr/>
          <p:nvPr/>
        </p:nvSpPr>
        <p:spPr>
          <a:xfrm>
            <a:off x="9673546" y="5632773"/>
            <a:ext cx="1344447" cy="379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크롤링/알고리즘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17"/>
          <p:cNvSpPr/>
          <p:nvPr/>
        </p:nvSpPr>
        <p:spPr>
          <a:xfrm>
            <a:off x="7667210" y="5632774"/>
            <a:ext cx="1178867" cy="379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서버/알고리즘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17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17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18"/>
          <p:cNvSpPr/>
          <p:nvPr/>
        </p:nvSpPr>
        <p:spPr>
          <a:xfrm>
            <a:off x="3157172" y="2843944"/>
            <a:ext cx="5926016" cy="861646"/>
          </a:xfrm>
          <a:prstGeom prst="roundRect">
            <a:avLst>
              <a:gd fmla="val 16667" name="adj"/>
            </a:avLst>
          </a:prstGeom>
          <a:solidFill>
            <a:srgbClr val="FF97BD"/>
          </a:solidFill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18"/>
          <p:cNvSpPr/>
          <p:nvPr/>
        </p:nvSpPr>
        <p:spPr>
          <a:xfrm>
            <a:off x="3101486" y="2778368"/>
            <a:ext cx="5926016" cy="86164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18"/>
          <p:cNvSpPr/>
          <p:nvPr/>
        </p:nvSpPr>
        <p:spPr>
          <a:xfrm>
            <a:off x="7774978" y="2282489"/>
            <a:ext cx="141676" cy="186968"/>
          </a:xfrm>
          <a:custGeom>
            <a:rect b="b" l="l" r="r" t="t"/>
            <a:pathLst>
              <a:path extrusionOk="0" h="12286" w="931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18"/>
          <p:cNvSpPr/>
          <p:nvPr/>
        </p:nvSpPr>
        <p:spPr>
          <a:xfrm>
            <a:off x="8738467" y="2317961"/>
            <a:ext cx="170716" cy="149410"/>
          </a:xfrm>
          <a:custGeom>
            <a:rect b="b" l="l" r="r" t="t"/>
            <a:pathLst>
              <a:path extrusionOk="0" h="392491" w="448462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18"/>
          <p:cNvSpPr/>
          <p:nvPr/>
        </p:nvSpPr>
        <p:spPr>
          <a:xfrm>
            <a:off x="8248111" y="2301054"/>
            <a:ext cx="172500" cy="152938"/>
          </a:xfrm>
          <a:custGeom>
            <a:rect b="b" l="l" r="r" t="t"/>
            <a:pathLst>
              <a:path extrusionOk="0" h="3097" w="3491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0" name="Google Shape;480;p18"/>
          <p:cNvGrpSpPr/>
          <p:nvPr/>
        </p:nvGrpSpPr>
        <p:grpSpPr>
          <a:xfrm>
            <a:off x="7144084" y="2207974"/>
            <a:ext cx="318487" cy="318487"/>
            <a:chOff x="8794017" y="404402"/>
            <a:chExt cx="396000" cy="396000"/>
          </a:xfrm>
        </p:grpSpPr>
        <p:sp>
          <p:nvSpPr>
            <p:cNvPr id="481" name="Google Shape;481;p18"/>
            <p:cNvSpPr/>
            <p:nvPr/>
          </p:nvSpPr>
          <p:spPr>
            <a:xfrm>
              <a:off x="8794017" y="404402"/>
              <a:ext cx="396000" cy="396000"/>
            </a:xfrm>
            <a:prstGeom prst="roundRect">
              <a:avLst>
                <a:gd fmla="val 16667" name="adj"/>
              </a:avLst>
            </a:prstGeom>
            <a:solidFill>
              <a:srgbClr val="FF97BD"/>
            </a:solidFill>
            <a:ln>
              <a:noFill/>
            </a:ln>
          </p:spPr>
          <p:txBody>
            <a:bodyPr anchorCtr="0" anchor="ctr" bIns="45700" lIns="12600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82" name="Google Shape;482;p18"/>
            <p:cNvGrpSpPr/>
            <p:nvPr/>
          </p:nvGrpSpPr>
          <p:grpSpPr>
            <a:xfrm>
              <a:off x="8877345" y="517817"/>
              <a:ext cx="229344" cy="182438"/>
              <a:chOff x="6124" y="305"/>
              <a:chExt cx="841" cy="669"/>
            </a:xfrm>
          </p:grpSpPr>
          <p:sp>
            <p:nvSpPr>
              <p:cNvPr id="483" name="Google Shape;483;p18"/>
              <p:cNvSpPr/>
              <p:nvPr/>
            </p:nvSpPr>
            <p:spPr>
              <a:xfrm>
                <a:off x="6244" y="440"/>
                <a:ext cx="601" cy="534"/>
              </a:xfrm>
              <a:custGeom>
                <a:rect b="b" l="l" r="r" t="t"/>
                <a:pathLst>
                  <a:path extrusionOk="0" h="1602" w="18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4" name="Google Shape;484;p18"/>
              <p:cNvSpPr/>
              <p:nvPr/>
            </p:nvSpPr>
            <p:spPr>
              <a:xfrm>
                <a:off x="6124" y="305"/>
                <a:ext cx="841" cy="394"/>
              </a:xfrm>
              <a:custGeom>
                <a:rect b="b" l="l" r="r" t="t"/>
                <a:pathLst>
                  <a:path extrusionOk="0" h="1181" w="2522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85" name="Google Shape;485;p18"/>
          <p:cNvSpPr/>
          <p:nvPr/>
        </p:nvSpPr>
        <p:spPr>
          <a:xfrm>
            <a:off x="8849977" y="2178242"/>
            <a:ext cx="177525" cy="177525"/>
          </a:xfrm>
          <a:prstGeom prst="ellipse">
            <a:avLst/>
          </a:prstGeom>
          <a:solidFill>
            <a:srgbClr val="FF97BD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18"/>
          <p:cNvSpPr/>
          <p:nvPr/>
        </p:nvSpPr>
        <p:spPr>
          <a:xfrm>
            <a:off x="7916654" y="5281981"/>
            <a:ext cx="3576271" cy="9665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 1반 5조</a:t>
            </a:r>
            <a:endParaRPr b="1" sz="1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노영지 김음수 박민기 정병학 홍수경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18"/>
          <p:cNvSpPr txBox="1"/>
          <p:nvPr/>
        </p:nvSpPr>
        <p:spPr>
          <a:xfrm>
            <a:off x="3101600" y="2778375"/>
            <a:ext cx="59259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3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감사합니다.</a:t>
            </a:r>
            <a:endParaRPr sz="23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"/>
          <p:cNvGrpSpPr/>
          <p:nvPr/>
        </p:nvGrpSpPr>
        <p:grpSpPr>
          <a:xfrm>
            <a:off x="392722" y="255753"/>
            <a:ext cx="11353799" cy="7219010"/>
            <a:chOff x="115032" y="-420385"/>
            <a:chExt cx="11353799" cy="6455654"/>
          </a:xfrm>
        </p:grpSpPr>
        <p:sp>
          <p:nvSpPr>
            <p:cNvPr id="109" name="Google Shape;109;p2"/>
            <p:cNvSpPr/>
            <p:nvPr/>
          </p:nvSpPr>
          <p:spPr>
            <a:xfrm>
              <a:off x="133716" y="-420385"/>
              <a:ext cx="11316433" cy="6257924"/>
            </a:xfrm>
            <a:prstGeom prst="roundRect">
              <a:avLst>
                <a:gd fmla="val 1880" name="adj"/>
              </a:avLst>
            </a:prstGeom>
            <a:solidFill>
              <a:schemeClr val="lt1"/>
            </a:solidFill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5032" y="-286400"/>
              <a:ext cx="11353799" cy="6321669"/>
            </a:xfrm>
            <a:prstGeom prst="roundRect">
              <a:avLst>
                <a:gd fmla="val 1806" name="adj"/>
              </a:avLst>
            </a:prstGeom>
            <a:solidFill>
              <a:srgbClr val="FFFFFF"/>
            </a:solidFill>
            <a:ln cap="flat" cmpd="sng" w="1905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ED374E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1" name="Google Shape;111;p2"/>
          <p:cNvSpPr/>
          <p:nvPr/>
        </p:nvSpPr>
        <p:spPr>
          <a:xfrm>
            <a:off x="11092016" y="692342"/>
            <a:ext cx="177525" cy="177525"/>
          </a:xfrm>
          <a:prstGeom prst="ellipse">
            <a:avLst/>
          </a:prstGeom>
          <a:solidFill>
            <a:srgbClr val="FF97BD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sz="1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5424852" y="1992632"/>
            <a:ext cx="1219200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1763422" y="2458664"/>
            <a:ext cx="8612398" cy="128503"/>
          </a:xfrm>
          <a:prstGeom prst="roundRect">
            <a:avLst>
              <a:gd fmla="val 50000" name="adj"/>
            </a:avLst>
          </a:prstGeom>
          <a:solidFill>
            <a:srgbClr val="FF97BD"/>
          </a:soli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6541521" y="3065580"/>
            <a:ext cx="2844602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기획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392725" y="416802"/>
            <a:ext cx="11353800" cy="8304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97BD"/>
          </a:solidFill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ED374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6541520" y="4121808"/>
            <a:ext cx="2844602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서비스 시연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6541520" y="4658049"/>
            <a:ext cx="2844602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기술 소개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2499029" y="1992632"/>
            <a:ext cx="1219200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2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541520" y="3585567"/>
            <a:ext cx="2844602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서비스 소개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541520" y="5188700"/>
            <a:ext cx="2844602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추후 개발 서비스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0017017" y="796589"/>
            <a:ext cx="141676" cy="186968"/>
          </a:xfrm>
          <a:custGeom>
            <a:rect b="b" l="l" r="r" t="t"/>
            <a:pathLst>
              <a:path extrusionOk="0" h="12286" w="9310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10980506" y="832061"/>
            <a:ext cx="170716" cy="149410"/>
          </a:xfrm>
          <a:custGeom>
            <a:rect b="b" l="l" r="r" t="t"/>
            <a:pathLst>
              <a:path extrusionOk="0" h="392491" w="448462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10490150" y="815154"/>
            <a:ext cx="172500" cy="152938"/>
          </a:xfrm>
          <a:custGeom>
            <a:rect b="b" l="l" r="r" t="t"/>
            <a:pathLst>
              <a:path extrusionOk="0" h="3097" w="3491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9386123" y="722074"/>
            <a:ext cx="318487" cy="318487"/>
            <a:chOff x="8794017" y="404402"/>
            <a:chExt cx="396000" cy="396000"/>
          </a:xfrm>
        </p:grpSpPr>
        <p:sp>
          <p:nvSpPr>
            <p:cNvPr id="125" name="Google Shape;125;p2"/>
            <p:cNvSpPr/>
            <p:nvPr/>
          </p:nvSpPr>
          <p:spPr>
            <a:xfrm>
              <a:off x="8794017" y="404402"/>
              <a:ext cx="396000" cy="396000"/>
            </a:xfrm>
            <a:prstGeom prst="roundRect">
              <a:avLst>
                <a:gd fmla="val 16667" name="adj"/>
              </a:avLst>
            </a:prstGeom>
            <a:solidFill>
              <a:srgbClr val="FF97BD"/>
            </a:solidFill>
            <a:ln>
              <a:noFill/>
            </a:ln>
          </p:spPr>
          <p:txBody>
            <a:bodyPr anchorCtr="0" anchor="ctr" bIns="45700" lIns="12600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26" name="Google Shape;126;p2"/>
            <p:cNvGrpSpPr/>
            <p:nvPr/>
          </p:nvGrpSpPr>
          <p:grpSpPr>
            <a:xfrm>
              <a:off x="8877345" y="517817"/>
              <a:ext cx="229344" cy="182438"/>
              <a:chOff x="6124" y="305"/>
              <a:chExt cx="841" cy="669"/>
            </a:xfrm>
          </p:grpSpPr>
          <p:sp>
            <p:nvSpPr>
              <p:cNvPr id="127" name="Google Shape;127;p2"/>
              <p:cNvSpPr/>
              <p:nvPr/>
            </p:nvSpPr>
            <p:spPr>
              <a:xfrm>
                <a:off x="6244" y="440"/>
                <a:ext cx="601" cy="534"/>
              </a:xfrm>
              <a:custGeom>
                <a:rect b="b" l="l" r="r" t="t"/>
                <a:pathLst>
                  <a:path extrusionOk="0" h="1602" w="18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6124" y="305"/>
                <a:ext cx="841" cy="394"/>
              </a:xfrm>
              <a:custGeom>
                <a:rect b="b" l="l" r="r" t="t"/>
                <a:pathLst>
                  <a:path extrusionOk="0" h="1181" w="2522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"/>
          <p:cNvGrpSpPr/>
          <p:nvPr/>
        </p:nvGrpSpPr>
        <p:grpSpPr>
          <a:xfrm>
            <a:off x="4376047" y="1077160"/>
            <a:ext cx="3439905" cy="633311"/>
            <a:chOff x="438236" y="4167723"/>
            <a:chExt cx="3048000" cy="406568"/>
          </a:xfrm>
        </p:grpSpPr>
        <p:sp>
          <p:nvSpPr>
            <p:cNvPr id="136" name="Google Shape;136;p3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fmla="val 0" name="adj"/>
              </a:avLst>
            </a:prstGeom>
            <a:solidFill>
              <a:srgbClr val="FF97BD"/>
            </a:solidFill>
            <a:ln cap="flat" cmpd="sng" w="12700">
              <a:solidFill>
                <a:srgbClr val="FF97B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880363" y="4443412"/>
              <a:ext cx="163743" cy="130879"/>
            </a:xfrm>
            <a:prstGeom prst="flowChartMerge">
              <a:avLst/>
            </a:prstGeom>
            <a:solidFill>
              <a:srgbClr val="FF97BD"/>
            </a:solidFill>
            <a:ln cap="flat" cmpd="sng" w="12700">
              <a:solidFill>
                <a:srgbClr val="FF97B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97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p3"/>
          <p:cNvSpPr/>
          <p:nvPr/>
        </p:nvSpPr>
        <p:spPr>
          <a:xfrm>
            <a:off x="4975488" y="1190725"/>
            <a:ext cx="2241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기획 배경 및 의도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2875084" y="3132846"/>
            <a:ext cx="7807569" cy="996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" name="Google Shape;14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2807" y="2339874"/>
            <a:ext cx="559094" cy="55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2807" y="3351305"/>
            <a:ext cx="559094" cy="55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2807" y="4604968"/>
            <a:ext cx="559094" cy="55909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/>
          <p:nvPr/>
        </p:nvSpPr>
        <p:spPr>
          <a:xfrm>
            <a:off x="2875081" y="4386509"/>
            <a:ext cx="7807569" cy="996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빅데이터를 활용한 활용한 </a:t>
            </a: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 추천</a:t>
            </a:r>
            <a:endParaRPr sz="20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2875080" y="2121419"/>
            <a:ext cx="78075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재난 상황 속에서 집에서 </a:t>
            </a: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킬링 타임용 </a:t>
            </a: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 사이트  </a:t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2875081" y="3132846"/>
            <a:ext cx="7807569" cy="996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3"/>
          <p:cNvSpPr/>
          <p:nvPr/>
        </p:nvSpPr>
        <p:spPr>
          <a:xfrm>
            <a:off x="2875068" y="3264020"/>
            <a:ext cx="82443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돈을 아껴 </a:t>
            </a: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 물건을 사도록</a:t>
            </a: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도와주는 서비스</a:t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3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기획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48" name="Google Shape;148;p3"/>
          <p:cNvGrpSpPr/>
          <p:nvPr/>
        </p:nvGrpSpPr>
        <p:grpSpPr>
          <a:xfrm>
            <a:off x="1020684" y="426429"/>
            <a:ext cx="433220" cy="477472"/>
            <a:chOff x="1229783" y="2426678"/>
            <a:chExt cx="433220" cy="477472"/>
          </a:xfrm>
        </p:grpSpPr>
        <p:sp>
          <p:nvSpPr>
            <p:cNvPr id="149" name="Google Shape;149;p3"/>
            <p:cNvSpPr/>
            <p:nvPr/>
          </p:nvSpPr>
          <p:spPr>
            <a:xfrm>
              <a:off x="1229783" y="2426678"/>
              <a:ext cx="415567" cy="401296"/>
            </a:xfrm>
            <a:prstGeom prst="ellipse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279903" y="2473350"/>
              <a:ext cx="383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rgbClr val="7F7F7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$</a:t>
              </a:r>
              <a:endPara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서비스 소개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" name="Google Shape;15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2319" y="1011116"/>
            <a:ext cx="3604323" cy="5846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1833" y="3250699"/>
            <a:ext cx="611030" cy="61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8150" y="2446300"/>
            <a:ext cx="638413" cy="63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91404" y="4027715"/>
            <a:ext cx="597039" cy="59703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/>
          <p:nvPr/>
        </p:nvSpPr>
        <p:spPr>
          <a:xfrm>
            <a:off x="5943774" y="2558494"/>
            <a:ext cx="5292969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식비를 줄여 원하는 물건을 구입할 수 있게 도와드려요.</a:t>
            </a:r>
            <a:endParaRPr b="1" sz="1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5943774" y="3286470"/>
            <a:ext cx="529296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가계부처럼 내역을 확인할 수 있어요.</a:t>
            </a:r>
            <a:endParaRPr b="1" sz="1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5943774" y="4119222"/>
            <a:ext cx="5292969" cy="41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음식 취향과 빅데이터를 기반으로 맛집을 추천해드려요.</a:t>
            </a:r>
            <a:endParaRPr b="1" sz="1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/>
          <p:nvPr/>
        </p:nvSpPr>
        <p:spPr>
          <a:xfrm>
            <a:off x="915187" y="1265188"/>
            <a:ext cx="1672739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 - END</a:t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916227" y="3879691"/>
            <a:ext cx="2008681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 - END</a:t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106" y="4853349"/>
            <a:ext cx="1166431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2205" y="4848768"/>
            <a:ext cx="1166431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24304" y="4880733"/>
            <a:ext cx="1166431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227" y="4881970"/>
            <a:ext cx="1878687" cy="142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37325" y="2358140"/>
            <a:ext cx="2882045" cy="134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11512" y="4983950"/>
            <a:ext cx="3710452" cy="127946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"/>
          <p:cNvSpPr/>
          <p:nvPr/>
        </p:nvSpPr>
        <p:spPr>
          <a:xfrm>
            <a:off x="916227" y="4396241"/>
            <a:ext cx="1351086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</a:t>
            </a: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</a:t>
            </a:r>
            <a:endParaRPr sz="20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3380106" y="4396241"/>
            <a:ext cx="1351086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</a:t>
            </a: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언어</a:t>
            </a:r>
            <a:endParaRPr sz="20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7511511" y="4396241"/>
            <a:ext cx="1547495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</a:t>
            </a:r>
            <a:endParaRPr sz="20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916227" y="1781738"/>
            <a:ext cx="1351086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</a:t>
            </a: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환경</a:t>
            </a:r>
            <a:endParaRPr sz="20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5187" y="2158734"/>
            <a:ext cx="1878687" cy="142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287778" y="1932472"/>
            <a:ext cx="1811760" cy="194721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3287778" y="1781738"/>
            <a:ext cx="1351086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</a:t>
            </a: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언어</a:t>
            </a:r>
            <a:endParaRPr sz="20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5242022" y="1793357"/>
            <a:ext cx="3145294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 &amp; 라이브러리</a:t>
            </a:r>
            <a:endParaRPr sz="20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9602614" y="1793357"/>
            <a:ext cx="1672739" cy="32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SERVER</a:t>
            </a:r>
            <a:endParaRPr sz="2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" name="Google Shape;190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497106" y="2568070"/>
            <a:ext cx="2038657" cy="1329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30914" y="3233085"/>
            <a:ext cx="2171700" cy="1085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5"/>
          <p:cNvGrpSpPr/>
          <p:nvPr/>
        </p:nvGrpSpPr>
        <p:grpSpPr>
          <a:xfrm>
            <a:off x="4210817" y="364485"/>
            <a:ext cx="3439905" cy="633311"/>
            <a:chOff x="438236" y="4167723"/>
            <a:chExt cx="3048000" cy="406568"/>
          </a:xfrm>
        </p:grpSpPr>
        <p:sp>
          <p:nvSpPr>
            <p:cNvPr id="193" name="Google Shape;193;p5"/>
            <p:cNvSpPr/>
            <p:nvPr/>
          </p:nvSpPr>
          <p:spPr>
            <a:xfrm>
              <a:off x="438236" y="4167723"/>
              <a:ext cx="3048000" cy="275689"/>
            </a:xfrm>
            <a:prstGeom prst="roundRect">
              <a:avLst>
                <a:gd fmla="val 0" name="adj"/>
              </a:avLst>
            </a:prstGeom>
            <a:solidFill>
              <a:srgbClr val="FF97BD"/>
            </a:solidFill>
            <a:ln cap="flat" cmpd="sng" w="12700">
              <a:solidFill>
                <a:srgbClr val="FF97B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1880363" y="4443412"/>
              <a:ext cx="163743" cy="130879"/>
            </a:xfrm>
            <a:prstGeom prst="flowChartMerge">
              <a:avLst/>
            </a:prstGeom>
            <a:solidFill>
              <a:srgbClr val="FF97BD"/>
            </a:solidFill>
            <a:ln cap="flat" cmpd="sng" w="12700">
              <a:solidFill>
                <a:srgbClr val="FF97B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97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5"/>
          <p:cNvSpPr/>
          <p:nvPr/>
        </p:nvSpPr>
        <p:spPr>
          <a:xfrm>
            <a:off x="5292970" y="495757"/>
            <a:ext cx="17031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기술 스택</a:t>
            </a:r>
            <a:endParaRPr sz="2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서비스 시연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6"/>
          <p:cNvSpPr/>
          <p:nvPr/>
        </p:nvSpPr>
        <p:spPr>
          <a:xfrm rot="5400000">
            <a:off x="-1287762" y="3573716"/>
            <a:ext cx="4805400" cy="266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1248290" y="1372050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8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6"/>
          <p:cNvSpPr/>
          <p:nvPr/>
        </p:nvSpPr>
        <p:spPr>
          <a:xfrm rot="5400000">
            <a:off x="859180" y="1555176"/>
            <a:ext cx="500400" cy="163500"/>
          </a:xfrm>
          <a:prstGeom prst="roundRect">
            <a:avLst>
              <a:gd fmla="val 50000" name="adj"/>
            </a:avLst>
          </a:prstGeom>
          <a:solidFill>
            <a:srgbClr val="FF97B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1248290" y="199526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추가정보입력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6"/>
          <p:cNvSpPr/>
          <p:nvPr/>
        </p:nvSpPr>
        <p:spPr>
          <a:xfrm>
            <a:off x="1248290" y="2618488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회원정보수정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6"/>
          <p:cNvSpPr/>
          <p:nvPr/>
        </p:nvSpPr>
        <p:spPr>
          <a:xfrm>
            <a:off x="1259495" y="324170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하루식비입력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6"/>
          <p:cNvSpPr/>
          <p:nvPr/>
        </p:nvSpPr>
        <p:spPr>
          <a:xfrm>
            <a:off x="1259495" y="3864926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금액결과확인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1287689" y="4488145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1248290" y="510902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1259497" y="572990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3038475" y="1242426"/>
            <a:ext cx="8086800" cy="480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475" y="1318625"/>
            <a:ext cx="8086801" cy="448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6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7"/>
          <p:cNvGrpSpPr/>
          <p:nvPr/>
        </p:nvGrpSpPr>
        <p:grpSpPr>
          <a:xfrm>
            <a:off x="1020684" y="396901"/>
            <a:ext cx="433151" cy="430824"/>
            <a:chOff x="1229783" y="2397150"/>
            <a:chExt cx="433151" cy="430824"/>
          </a:xfrm>
        </p:grpSpPr>
        <p:sp>
          <p:nvSpPr>
            <p:cNvPr id="224" name="Google Shape;224;p7"/>
            <p:cNvSpPr/>
            <p:nvPr/>
          </p:nvSpPr>
          <p:spPr>
            <a:xfrm>
              <a:off x="1229783" y="2426678"/>
              <a:ext cx="415567" cy="401296"/>
            </a:xfrm>
            <a:prstGeom prst="ellipse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1279903" y="2397150"/>
              <a:ext cx="383031" cy="430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26" name="Google Shape;226;p7"/>
          <p:cNvSpPr/>
          <p:nvPr/>
        </p:nvSpPr>
        <p:spPr>
          <a:xfrm rot="5400000">
            <a:off x="-1287762" y="3573716"/>
            <a:ext cx="4805400" cy="266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1248290" y="1372050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1248290" y="199526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추가정보입력</a:t>
            </a:r>
            <a:endParaRPr sz="8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1248290" y="2618488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회원정보수정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1259495" y="324170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하루식비입력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1259495" y="3864926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금액결과확인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1287689" y="4488145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1248290" y="510902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1259497" y="572990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7"/>
          <p:cNvSpPr/>
          <p:nvPr/>
        </p:nvSpPr>
        <p:spPr>
          <a:xfrm rot="5400000">
            <a:off x="615131" y="1799226"/>
            <a:ext cx="988500" cy="163500"/>
          </a:xfrm>
          <a:prstGeom prst="roundRect">
            <a:avLst>
              <a:gd fmla="val 50000" name="adj"/>
            </a:avLst>
          </a:prstGeom>
          <a:solidFill>
            <a:srgbClr val="FF97B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서비스 시연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7" name="Google Shape;23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988" y="1594700"/>
            <a:ext cx="7936072" cy="440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7"/>
          <p:cNvSpPr/>
          <p:nvPr/>
        </p:nvSpPr>
        <p:spPr>
          <a:xfrm>
            <a:off x="3019925" y="1506863"/>
            <a:ext cx="7936200" cy="44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8"/>
          <p:cNvGrpSpPr/>
          <p:nvPr/>
        </p:nvGrpSpPr>
        <p:grpSpPr>
          <a:xfrm>
            <a:off x="1020684" y="396901"/>
            <a:ext cx="433151" cy="430824"/>
            <a:chOff x="1229783" y="2397150"/>
            <a:chExt cx="433151" cy="430824"/>
          </a:xfrm>
        </p:grpSpPr>
        <p:sp>
          <p:nvSpPr>
            <p:cNvPr id="248" name="Google Shape;248;p8"/>
            <p:cNvSpPr/>
            <p:nvPr/>
          </p:nvSpPr>
          <p:spPr>
            <a:xfrm>
              <a:off x="1229783" y="2426678"/>
              <a:ext cx="415567" cy="401296"/>
            </a:xfrm>
            <a:prstGeom prst="ellipse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1279903" y="2397150"/>
              <a:ext cx="383031" cy="430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0" name="Google Shape;250;p8"/>
          <p:cNvSpPr/>
          <p:nvPr/>
        </p:nvSpPr>
        <p:spPr>
          <a:xfrm rot="5400000">
            <a:off x="-1287762" y="3573716"/>
            <a:ext cx="4805400" cy="266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8"/>
          <p:cNvSpPr/>
          <p:nvPr/>
        </p:nvSpPr>
        <p:spPr>
          <a:xfrm>
            <a:off x="1248290" y="1372050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8"/>
          <p:cNvSpPr/>
          <p:nvPr/>
        </p:nvSpPr>
        <p:spPr>
          <a:xfrm rot="5400000">
            <a:off x="338831" y="2075526"/>
            <a:ext cx="1541100" cy="163500"/>
          </a:xfrm>
          <a:prstGeom prst="roundRect">
            <a:avLst>
              <a:gd fmla="val 50000" name="adj"/>
            </a:avLst>
          </a:prstGeom>
          <a:solidFill>
            <a:srgbClr val="FF97B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1248290" y="199526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추가정보입력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1248290" y="2618488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회원정보수정</a:t>
            </a:r>
            <a:endParaRPr sz="8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1259495" y="324170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하루식비입력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1259495" y="3864926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금액결과확인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1287689" y="4488145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1248290" y="510902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1259497" y="572990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서비스 시연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650" y="1480774"/>
            <a:ext cx="7936171" cy="4400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/>
          <p:nvPr/>
        </p:nvSpPr>
        <p:spPr>
          <a:xfrm>
            <a:off x="3019925" y="1506863"/>
            <a:ext cx="7936200" cy="44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8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9925" y="1558875"/>
            <a:ext cx="7936201" cy="4400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9"/>
          <p:cNvGrpSpPr/>
          <p:nvPr/>
        </p:nvGrpSpPr>
        <p:grpSpPr>
          <a:xfrm>
            <a:off x="1020684" y="396901"/>
            <a:ext cx="433151" cy="430824"/>
            <a:chOff x="1229783" y="2397150"/>
            <a:chExt cx="433151" cy="430824"/>
          </a:xfrm>
        </p:grpSpPr>
        <p:sp>
          <p:nvSpPr>
            <p:cNvPr id="273" name="Google Shape;273;p9"/>
            <p:cNvSpPr/>
            <p:nvPr/>
          </p:nvSpPr>
          <p:spPr>
            <a:xfrm>
              <a:off x="1229783" y="2426678"/>
              <a:ext cx="415567" cy="401296"/>
            </a:xfrm>
            <a:prstGeom prst="ellipse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1279903" y="2397150"/>
              <a:ext cx="383031" cy="4308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75" name="Google Shape;275;p9"/>
          <p:cNvSpPr/>
          <p:nvPr/>
        </p:nvSpPr>
        <p:spPr>
          <a:xfrm rot="5400000">
            <a:off x="-1287762" y="3573716"/>
            <a:ext cx="4805400" cy="266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254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9"/>
          <p:cNvSpPr/>
          <p:nvPr/>
        </p:nvSpPr>
        <p:spPr>
          <a:xfrm>
            <a:off x="1248290" y="1372050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9"/>
          <p:cNvSpPr/>
          <p:nvPr/>
        </p:nvSpPr>
        <p:spPr>
          <a:xfrm rot="5400000">
            <a:off x="26681" y="2387676"/>
            <a:ext cx="2165400" cy="163500"/>
          </a:xfrm>
          <a:prstGeom prst="roundRect">
            <a:avLst>
              <a:gd fmla="val 50000" name="adj"/>
            </a:avLst>
          </a:prstGeom>
          <a:solidFill>
            <a:srgbClr val="FF97BD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9"/>
          <p:cNvSpPr/>
          <p:nvPr/>
        </p:nvSpPr>
        <p:spPr>
          <a:xfrm>
            <a:off x="1248290" y="199526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추가정보입력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1248290" y="2618488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회원정보수정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9"/>
          <p:cNvSpPr/>
          <p:nvPr/>
        </p:nvSpPr>
        <p:spPr>
          <a:xfrm>
            <a:off x="1259495" y="324170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97BD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하루식비입력</a:t>
            </a:r>
            <a:endParaRPr sz="800">
              <a:solidFill>
                <a:srgbClr val="FF97B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1" name="Google Shape;281;p9"/>
          <p:cNvSpPr/>
          <p:nvPr/>
        </p:nvSpPr>
        <p:spPr>
          <a:xfrm>
            <a:off x="1259495" y="3864926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금액결과확인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1287689" y="4488145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맛집결과확인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9"/>
          <p:cNvSpPr/>
          <p:nvPr/>
        </p:nvSpPr>
        <p:spPr>
          <a:xfrm>
            <a:off x="1248290" y="5109027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히스토리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1259497" y="5729909"/>
            <a:ext cx="1488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달성률</a:t>
            </a:r>
            <a:endParaRPr sz="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9"/>
          <p:cNvSpPr/>
          <p:nvPr/>
        </p:nvSpPr>
        <p:spPr>
          <a:xfrm>
            <a:off x="1474649" y="524757"/>
            <a:ext cx="2844600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서비스 시연 </a:t>
            </a:r>
            <a:endParaRPr sz="10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6" name="Google Shape;28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5300" y="1558886"/>
            <a:ext cx="7748548" cy="4296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9"/>
          <p:cNvSpPr/>
          <p:nvPr/>
        </p:nvSpPr>
        <p:spPr>
          <a:xfrm>
            <a:off x="3019925" y="1506863"/>
            <a:ext cx="7936200" cy="44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9"/>
          <p:cNvSpPr/>
          <p:nvPr/>
        </p:nvSpPr>
        <p:spPr>
          <a:xfrm>
            <a:off x="1020684" y="426429"/>
            <a:ext cx="415500" cy="401400"/>
          </a:xfrm>
          <a:prstGeom prst="ellipse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9"/>
          <p:cNvSpPr/>
          <p:nvPr/>
        </p:nvSpPr>
        <p:spPr>
          <a:xfrm>
            <a:off x="1070804" y="473101"/>
            <a:ext cx="383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$</a:t>
            </a:r>
            <a:endParaRPr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2020-04-21T04:19:27Z</dcterms:created>
  <dc:creator>조현석</dc:creator>
</cp:coreProperties>
</file>